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82" r:id="rId3"/>
    <p:sldId id="283" r:id="rId4"/>
    <p:sldId id="258" r:id="rId5"/>
    <p:sldId id="261" r:id="rId6"/>
    <p:sldId id="273" r:id="rId7"/>
    <p:sldId id="267" r:id="rId8"/>
  </p:sldIdLst>
  <p:sldSz cx="24384000" cy="13716000"/>
  <p:notesSz cx="9926638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1pPr>
    <a:lvl2pPr marL="0" marR="0" indent="228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2pPr>
    <a:lvl3pPr marL="0" marR="0" indent="457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3pPr>
    <a:lvl4pPr marL="0" marR="0" indent="685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4pPr>
    <a:lvl5pPr marL="0" marR="0" indent="9144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5pPr>
    <a:lvl6pPr marL="0" marR="0" indent="11430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6pPr>
    <a:lvl7pPr marL="0" marR="0" indent="1371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7pPr>
    <a:lvl8pPr marL="0" marR="0" indent="1600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8pPr>
    <a:lvl9pPr marL="0" marR="0" indent="1828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65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636" y="108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1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r">
              <a:defRPr sz="500"/>
            </a:lvl1pPr>
          </a:lstStyle>
          <a:p>
            <a:fld id="{70024A34-B423-4E65-B845-A3E4C3A54B9E}" type="datetimeFigureOut">
              <a:rPr lang="ru-RU" smtClean="0"/>
              <a:t>29.12.2025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278" tIns="20139" rIns="40278" bIns="2013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300413"/>
            <a:ext cx="7941310" cy="2700338"/>
          </a:xfrm>
          <a:prstGeom prst="rect">
            <a:avLst/>
          </a:prstGeom>
        </p:spPr>
        <p:txBody>
          <a:bodyPr vert="horz" lIns="40278" tIns="20139" rIns="40278" bIns="201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1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r">
              <a:defRPr sz="500"/>
            </a:lvl1pPr>
          </a:lstStyle>
          <a:p>
            <a:fld id="{E1138B31-29CB-40E3-A8C1-FCC47F45F04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61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8B31-29CB-40E3-A8C1-FCC47F45F04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59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29722E-0B2F-4191-8DDE-AC0A814CD368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07EB2AF-7FE6-4388-862D-C0413BC24F28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7DACA8-3D08-4A4E-9D4F-9274D475560D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676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2344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2D0E98F-89DB-465A-9CCD-09FB81DB2FAE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6" y="730251"/>
            <a:ext cx="21031200" cy="265112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679577" y="5010149"/>
            <a:ext cx="10315574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12344400" y="5010149"/>
            <a:ext cx="10366376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3EEBFA-FDD8-411C-B4EC-48CF797E2587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209323-3784-4238-823A-A30B431F55E3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71E3EE-6353-4B31-8197-51FDB99B3A68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23EEB64-CFD2-4F4D-B1D9-A0CAB15A069B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9DADE2-FB21-4307-A1CA-BE3348DAAB9D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C76D024-7DA0-41C0-B91C-A29042A9D6E1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7449800" y="730250"/>
            <a:ext cx="5257800" cy="11623676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676400" y="730250"/>
            <a:ext cx="15468600" cy="11623676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BF4F4A-D904-49D7-B83F-E4FDA85F56C4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6DCC4D8-FF99-48CE-8A19-7420C9FBDEF9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54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DB10FB-7A71-45D4-A2BC-79C117BDDB6B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2" y="12755946"/>
            <a:ext cx="7802880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93" y="12788967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67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2" y="1060247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>
              <a:defRPr/>
            </a:pPr>
            <a:endParaRPr sz="7750" b="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04" y="12755909"/>
            <a:ext cx="5608324" cy="1170878"/>
          </a:xfrm>
          <a:prstGeom prst="rect">
            <a:avLst/>
          </a:prstGeom>
        </p:spPr>
        <p:txBody>
          <a:bodyPr lIns="182880" tIns="91440" rIns="182880" bIns="91440"/>
          <a:lstStyle/>
          <a:p>
            <a:pPr>
              <a:defRPr/>
            </a:pPr>
            <a:fld id="{20C1EB23-6E3F-40D9-8683-0DB1F9293164}" type="datetime1">
              <a:rPr lang="en-US">
                <a:solidFill>
                  <a:prstClr val="black">
                    <a:tint val="75000"/>
                  </a:prstClr>
                </a:solidFill>
              </a:rPr>
              <a:t>12/29/2025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4" y="12755915"/>
            <a:ext cx="7802880" cy="1170878"/>
          </a:xfrm>
          <a:prstGeom prst="rect">
            <a:avLst/>
          </a:prstGeom>
        </p:spPr>
        <p:txBody>
          <a:bodyPr lIns="182880" tIns="91440" rIns="182880" bIns="91440"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23738775" y="12788960"/>
            <a:ext cx="376706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5E5E5E"/>
                </a:solidFill>
              </a:rPr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54"/>
            <a:ext cx="11579936" cy="7168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4" y="1060238"/>
            <a:ext cx="24384000" cy="74889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76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defRPr/>
            </a:pPr>
            <a:fld id="{A27785D3-6DF6-4C8B-9362-48CC066BA3C4}" type="datetime1">
              <a:rPr lang="en-US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12/29/2025</a:t>
            </a:fld>
            <a:endParaRPr lang="ru-RU" b="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defRPr/>
            </a:pPr>
            <a:endParaRPr lang="ru-RU" b="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defRPr/>
            </a:pPr>
            <a:fld id="{56DCC4D8-FF99-48CE-8A19-7420C9FBDEF9}" type="slidenum">
              <a:rPr lang="ru-RU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b="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1828800">
        <a:lnSpc>
          <a:spcPct val="90000"/>
        </a:lnSpc>
        <a:spcBef>
          <a:spcPts val="0"/>
        </a:spcBef>
        <a:buNone/>
        <a:defRPr sz="88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>
        <a:lnSpc>
          <a:spcPct val="90000"/>
        </a:lnSpc>
        <a:spcBef>
          <a:spcPts val="2000"/>
        </a:spcBef>
        <a:buFont typeface="Arial"/>
        <a:buChar char="•"/>
        <a:defRPr sz="56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8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0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364&amp;dst=16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169264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5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359903" y="219168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rcRect l="236" t="54217" r="793"/>
          <a:stretch/>
        </p:blipFill>
        <p:spPr bwMode="auto">
          <a:xfrm>
            <a:off x="12359903" y="7395216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886744" y="3041576"/>
            <a:ext cx="11850598" cy="399729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4400" b="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 Historic"/>
                <a:cs typeface="Times New Roman" panose="02020603050405020304" pitchFamily="18" charset="0"/>
              </a:rPr>
              <a:t>ОТДЕЛЬНЫЕ ВОПРОСЫ КАЗНАЧЕЙСКОГО СОПРОВОЖДЕНИЯ СРЕДСТВ БЮДЖЕТОВ СУБЪЕКТОВ РОССИЙСКОЙ ФЕДЕРАЦИИ </a:t>
            </a:r>
          </a:p>
          <a:p>
            <a:pPr algn="l">
              <a:defRPr/>
            </a:pPr>
            <a:r>
              <a:rPr lang="ru-RU" sz="4400" b="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Segoe UI Historic"/>
                <a:cs typeface="Times New Roman" panose="02020603050405020304" pitchFamily="18" charset="0"/>
              </a:rPr>
              <a:t>(МЕСТНЫХ БЮДЖЕТОВ)</a:t>
            </a:r>
            <a:endParaRPr lang="ru-RU" sz="4400" b="0" i="1" dirty="0">
              <a:solidFill>
                <a:schemeClr val="bg1"/>
              </a:solidFill>
              <a:latin typeface="Times New Roman" panose="02020603050405020304" pitchFamily="18" charset="0"/>
              <a:ea typeface="Segoe UI Historic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855296" y="12042575"/>
            <a:ext cx="8784976" cy="1414713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.Кострома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 xmlns:m="http://schemas.openxmlformats.org/officeDocument/2006/math" xmlns:w="http://schemas.openxmlformats.org/wordprocessingml/2006/main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 bwMode="auto">
          <a:xfrm>
            <a:off x="1894856" y="1147353"/>
            <a:ext cx="19345100" cy="1184932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Статья 5 Федерального закона </a:t>
            </a:r>
            <a:b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</a:b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«О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федеральном бюджете на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2026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год и на плановый период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2027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и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2028 годов»</a:t>
            </a:r>
            <a:r>
              <a:rPr lang="ru-RU" sz="3200" b="1" i="0" u="none" strike="noStrike" cap="none" spc="-1" dirty="0" smtClean="0">
                <a:ln>
                  <a:noFill/>
                </a:ln>
                <a:solidFill>
                  <a:srgbClr val="002060"/>
                </a:solidFill>
                <a:latin typeface="Calibri Light"/>
                <a:ea typeface="Calibri Light"/>
                <a:cs typeface="Calibri Light"/>
              </a:rPr>
              <a:t> </a:t>
            </a:r>
            <a:endParaRPr dirty="0"/>
          </a:p>
        </p:txBody>
      </p:sp>
      <p:sp>
        <p:nvSpPr>
          <p:cNvPr id="34" name="Полилиния 33"/>
          <p:cNvSpPr/>
          <p:nvPr/>
        </p:nvSpPr>
        <p:spPr bwMode="auto">
          <a:xfrm rot="16199998">
            <a:off x="4386726" y="3207723"/>
            <a:ext cx="2606080" cy="103222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2630" tIns="12630" rIns="12630" bIns="12630" numCol="1" spcCol="1728" anchor="ctr" anchorCtr="0">
            <a:noAutofit/>
          </a:bodyPr>
          <a:lstStyle/>
          <a:p>
            <a:pPr defTabSz="883766">
              <a:lnSpc>
                <a:spcPct val="90000"/>
              </a:lnSpc>
              <a:spcBef>
                <a:spcPts val="0"/>
              </a:spcBef>
              <a:defRPr/>
            </a:pPr>
            <a:endParaRPr lang="ru-RU" sz="21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971032"/>
              </p:ext>
            </p:extLst>
          </p:nvPr>
        </p:nvGraphicFramePr>
        <p:xfrm>
          <a:off x="238348" y="2332285"/>
          <a:ext cx="23907301" cy="67627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07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88391">
                <a:tc>
                  <a:txBody>
                    <a:bodyPr/>
                    <a:lstStyle/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Снижена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до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10 млн. руб. (было 50 млн. руб.) сумма по контрактам (договорам) о поставке товаров, выполнении работ, оказании услуг, заключаемым бюджетными и автономными учреждениями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субъекта Российской Федерации (муниципальными бюджетными и автономными учреждениями), подлежащим казначейскому сопровождению, источником финансового обеспечения которых являются</a:t>
                      </a:r>
                      <a:r>
                        <a:rPr lang="en-US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межбюджетные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трансферты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;</a:t>
                      </a: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Норма о казначейском сопровождении распространена на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все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средства, обеспечивающие исполнение расходных обязательств субъекта Российской Федерации за счет межбюджетных трансфертов, предоставляемых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из федерального бюджета бюджету субъекта Российской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Федерации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а не только при условии софинансирования капитальных вложений в объекты капитального строительства;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Положение о казначейском сопровождении распространено на 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все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государственные (муниципальные) контракты,</a:t>
                      </a:r>
                      <a:r>
                        <a:rPr lang="en-US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контракты (договоры), заключаемые бюджетными и автономными учреждениями субъекта Российской Федерации (муниципального образования),</a:t>
                      </a:r>
                      <a:r>
                        <a:rPr lang="en-US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источником финансового обеспечения которых являются бюджетные кредиты, предоставляемые из федерального бюджета бюджету субъекта Российской Федерации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(независимо от их суммы) (было 100 млн. руб.).</a:t>
                      </a: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6" marB="7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-1" y="1143544"/>
            <a:ext cx="24384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9311" y="96410"/>
            <a:ext cx="3000551" cy="1047134"/>
          </a:xfrm>
          <a:prstGeom prst="rect">
            <a:avLst/>
          </a:prstGeom>
        </p:spPr>
      </p:pic>
      <p:sp>
        <p:nvSpPr>
          <p:cNvPr id="13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532935" y="13024648"/>
            <a:ext cx="936749" cy="792087"/>
          </a:xfrm>
        </p:spPr>
        <p:txBody>
          <a:bodyPr/>
          <a:lstStyle/>
          <a:p>
            <a:pPr>
              <a:defRPr/>
            </a:pPr>
            <a:r>
              <a:rPr lang="ru-RU" sz="2000" b="0" dirty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6208450" y="3595895"/>
            <a:ext cx="1219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endParaRPr lang="ru-RU" sz="2800" spc="-1" dirty="0">
              <a:solidFill>
                <a:srgbClr val="002060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38348" y="9189847"/>
            <a:ext cx="23762962" cy="692489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Статья 242.22 Бюджетного кодекса Российской Федерации </a:t>
            </a:r>
            <a:endParaRPr lang="ru-RU" sz="3200" b="0" spc="-2" dirty="0">
              <a:solidFill>
                <a:srgbClr val="002060"/>
              </a:solidFill>
              <a:latin typeface="Century"/>
              <a:cs typeface="Calibri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810749"/>
              </p:ext>
            </p:extLst>
          </p:nvPr>
        </p:nvGraphicFramePr>
        <p:xfrm>
          <a:off x="382686" y="10041416"/>
          <a:ext cx="23618624" cy="29832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618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3239">
                <a:tc>
                  <a:txBody>
                    <a:bodyPr/>
                    <a:lstStyle/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Дополняется нормой об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осуществлении казначейского обеспечения обязательств финансовыми органами субъектов Российской Федерации (муниципальных образований)</a:t>
                      </a:r>
                      <a:r>
                        <a:rPr lang="en-US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 порядке, установленном высшим исполнительным органом субъекта Российской Федерации (местной администрацией) (с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отложенной датой вступления в силу с 01.01.2028 г.)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;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Казначейское обеспечение обязательств осуществляется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 размере, не превышающем сумм авансовых платежей </a:t>
                      </a:r>
                      <a:b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</a:b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по государственным (муниципальным) контрактам.</a:t>
                      </a: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6" marB="7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862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Полилиния 33"/>
          <p:cNvSpPr/>
          <p:nvPr/>
        </p:nvSpPr>
        <p:spPr bwMode="auto">
          <a:xfrm rot="16199998">
            <a:off x="4386726" y="3207723"/>
            <a:ext cx="2606080" cy="103222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2630" tIns="12630" rIns="12630" bIns="12630" numCol="1" spcCol="1728" anchor="ctr" anchorCtr="0">
            <a:noAutofit/>
          </a:bodyPr>
          <a:lstStyle/>
          <a:p>
            <a:pPr defTabSz="883766">
              <a:lnSpc>
                <a:spcPct val="90000"/>
              </a:lnSpc>
              <a:spcBef>
                <a:spcPts val="0"/>
              </a:spcBef>
              <a:defRPr/>
            </a:pPr>
            <a:endParaRPr lang="ru-RU" sz="21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0" y="1163615"/>
            <a:ext cx="24384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5488" y="116481"/>
            <a:ext cx="3000551" cy="1047134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281138"/>
              </p:ext>
            </p:extLst>
          </p:nvPr>
        </p:nvGraphicFramePr>
        <p:xfrm>
          <a:off x="85488" y="2781026"/>
          <a:ext cx="23946278" cy="16287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46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28702">
                <a:tc>
                  <a:txBody>
                    <a:bodyPr/>
                    <a:lstStyle/>
                    <a:p>
                      <a:pPr marL="809625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Исключены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нормы о перечислении средств с лицевых счетов заказчиков по контрактам (договорам), источником финансового обеспечения которых являются бюджетные кредиты, на расчетные счета поставщиков (подрядчиков, исполнителей)</a:t>
                      </a:r>
                    </a:p>
                  </a:txBody>
                  <a:tcPr marL="148590" marR="148590" marT="74296" marB="7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23578120" y="12985750"/>
            <a:ext cx="805880" cy="730250"/>
          </a:xfrm>
        </p:spPr>
        <p:txBody>
          <a:bodyPr/>
          <a:lstStyle/>
          <a:p>
            <a:pPr>
              <a:defRPr/>
            </a:pPr>
            <a:r>
              <a:rPr lang="ru-RU" sz="2000" b="0" dirty="0" smtClean="0">
                <a:solidFill>
                  <a:schemeClr val="accent1">
                    <a:lumMod val="50000"/>
                  </a:schemeClr>
                </a:solidFill>
                <a:latin typeface="Century" panose="02040604050505020304" pitchFamily="18" charset="0"/>
              </a:rPr>
              <a:t>5</a:t>
            </a:r>
            <a:endParaRPr lang="ru-RU" sz="2000" b="0" dirty="0">
              <a:solidFill>
                <a:schemeClr val="accent1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54696" y="1271843"/>
            <a:ext cx="23577070" cy="1184932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Федеральный закон «Об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установлении особенностей исполнения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бюджетов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бюджетной системы Российской Федерации в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2026 году» в части казначейского сопровождения (по аналогии с 367-ФЗ)</a:t>
            </a:r>
            <a:endParaRPr lang="ru-RU" sz="3200" spc="-2" dirty="0">
              <a:solidFill>
                <a:srgbClr val="002060"/>
              </a:solidFill>
              <a:latin typeface="Century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54696" y="8913428"/>
            <a:ext cx="23577070" cy="1184932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>
              <a:defRPr/>
            </a:pP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Приказ Казначейства России от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15 декабря 2021 г. № 40н «Об утверждении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Порядка</a:t>
            </a:r>
            <a:b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</a:b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казначейского обслуживания операций со средствами участников казначейского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сопровождения»</a:t>
            </a:r>
            <a:endParaRPr lang="ru-RU" sz="3200" spc="-2" dirty="0">
              <a:solidFill>
                <a:srgbClr val="002060"/>
              </a:solidFill>
              <a:latin typeface="Century"/>
              <a:cs typeface="Calibri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922423"/>
              </p:ext>
            </p:extLst>
          </p:nvPr>
        </p:nvGraphicFramePr>
        <p:xfrm>
          <a:off x="454696" y="10539896"/>
          <a:ext cx="23577070" cy="25107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57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6265">
                <a:tc>
                  <a:txBody>
                    <a:bodyPr/>
                    <a:lstStyle/>
                    <a:p>
                      <a:pPr marL="809625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 1 января 2026 г. исключается: </a:t>
                      </a:r>
                    </a:p>
                    <a:p>
                      <a:pPr marL="352425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Заявка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на получение наличных денег (код формы по КФД 0531802)</a:t>
                      </a:r>
                    </a:p>
                    <a:p>
                      <a:pPr marL="352425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endParaRPr lang="ru-RU" sz="31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  <a:hlinkClick r:id="rId3"/>
                      </a:endParaRPr>
                    </a:p>
                    <a:p>
                      <a:pPr marL="809625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 1 января 2027 г. вводится: </a:t>
                      </a: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352425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Распоряжение о перечислении денежных средств на банковские карты «Мир» физических лиц </a:t>
                      </a:r>
                      <a:endParaRPr lang="en-US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6" marB="7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454696" y="4767067"/>
            <a:ext cx="23577070" cy="1677374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>
              <a:defRPr/>
            </a:pP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Приказ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Министерства финансов Российской Федерации от 17 декабря 2021 г. №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214н «Об утверждении Порядка</a:t>
            </a:r>
            <a:b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</a:b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осуществления территориальными органами Федерального казначейства санкционирования операций со средствами участников казначейского сопровождения»</a:t>
            </a:r>
            <a:endParaRPr lang="ru-RU" sz="3200" b="0" spc="-2" dirty="0">
              <a:solidFill>
                <a:srgbClr val="002060"/>
              </a:solidFill>
              <a:latin typeface="Century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4696" y="6977905"/>
            <a:ext cx="1540971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lvl="0" indent="-457200" algn="just" defTabSz="1828800">
              <a:buFont typeface="Wingdings"/>
              <a:buChar char="ü"/>
              <a:defRPr/>
            </a:pPr>
            <a:r>
              <a:rPr lang="ru-RU" sz="3100" dirty="0">
                <a:solidFill>
                  <a:srgbClr val="002060"/>
                </a:solidFill>
                <a:latin typeface="Segoe UI Light"/>
                <a:ea typeface="Segoe UI Light"/>
                <a:cs typeface="Segoe UI Light"/>
              </a:rPr>
              <a:t>С 1 января 2026 г. п</a:t>
            </a:r>
            <a:r>
              <a:rPr lang="ru-RU" sz="3100" dirty="0" smtClean="0">
                <a:solidFill>
                  <a:srgbClr val="002060"/>
                </a:solidFill>
                <a:latin typeface="Segoe UI Light"/>
                <a:ea typeface="Segoe UI Light"/>
                <a:cs typeface="Segoe UI Light"/>
              </a:rPr>
              <a:t>рименяется новая форма </a:t>
            </a:r>
            <a:endParaRPr lang="ru-RU" sz="3100" dirty="0">
              <a:solidFill>
                <a:srgbClr val="002060"/>
              </a:solidFill>
              <a:latin typeface="Segoe UI Light"/>
              <a:ea typeface="Segoe UI Light"/>
              <a:cs typeface="Segoe UI Light"/>
            </a:endParaRPr>
          </a:p>
          <a:p>
            <a:pPr marL="352425" lvl="0" algn="just" defTabSz="1828800">
              <a:defRPr/>
            </a:pPr>
            <a:r>
              <a:rPr lang="ru-RU" sz="3100" b="0" dirty="0" smtClean="0">
                <a:solidFill>
                  <a:schemeClr val="tx1"/>
                </a:solidFill>
                <a:latin typeface="Segoe UI Light"/>
                <a:ea typeface="Segoe UI Light"/>
                <a:cs typeface="Segoe UI Light"/>
              </a:rPr>
              <a:t>Сведений об операциях с целевыми средствами (реализация с 01.01.2027 г.)</a:t>
            </a:r>
            <a:endParaRPr lang="ru-RU" sz="3100" b="0" dirty="0">
              <a:solidFill>
                <a:schemeClr val="tx1"/>
              </a:solidFill>
              <a:latin typeface="Segoe UI Light"/>
              <a:ea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717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 bwMode="auto">
          <a:xfrm>
            <a:off x="0" y="272468"/>
            <a:ext cx="24394799" cy="1184932"/>
          </a:xfrm>
          <a:prstGeom prst="rect">
            <a:avLst/>
          </a:prstGeom>
          <a:noFill/>
        </p:spPr>
        <p:txBody>
          <a:bodyPr wrap="square" lIns="198116" tIns="99056" rIns="198116" bIns="99056" rtlCol="0">
            <a:spAutoFit/>
          </a:bodyPr>
          <a:lstStyle/>
          <a:p>
            <a:pPr algn="r"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Предусмотрено законодательными и нормативными правовыми актами </a:t>
            </a:r>
          </a:p>
          <a:p>
            <a:pPr algn="r"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и реализовано в ГИИС «Электронный бюджет» в 2025 году</a:t>
            </a:r>
            <a:r>
              <a:rPr lang="ru-RU" sz="3200" b="1" i="0" u="none" strike="noStrike" cap="none" spc="-1" dirty="0" smtClean="0">
                <a:ln>
                  <a:noFill/>
                </a:ln>
                <a:solidFill>
                  <a:srgbClr val="002060"/>
                </a:solidFill>
                <a:latin typeface="Calibri Light"/>
                <a:ea typeface="Calibri Light"/>
                <a:cs typeface="Calibri Light"/>
              </a:rPr>
              <a:t>  </a:t>
            </a:r>
            <a:endParaRPr dirty="0"/>
          </a:p>
        </p:txBody>
      </p:sp>
      <p:sp>
        <p:nvSpPr>
          <p:cNvPr id="34" name="Полилиния 33"/>
          <p:cNvSpPr/>
          <p:nvPr/>
        </p:nvSpPr>
        <p:spPr bwMode="auto">
          <a:xfrm rot="16199998">
            <a:off x="4386726" y="3207723"/>
            <a:ext cx="2606080" cy="103222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2630" tIns="12630" rIns="12630" bIns="12630" numCol="1" spcCol="1728" anchor="ctr" anchorCtr="0">
            <a:noAutofit/>
          </a:bodyPr>
          <a:lstStyle/>
          <a:p>
            <a:pPr defTabSz="883766">
              <a:lnSpc>
                <a:spcPct val="90000"/>
              </a:lnSpc>
              <a:spcBef>
                <a:spcPts val="0"/>
              </a:spcBef>
              <a:defRPr/>
            </a:pPr>
            <a:endParaRPr lang="ru-RU" sz="21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631693"/>
              </p:ext>
            </p:extLst>
          </p:nvPr>
        </p:nvGraphicFramePr>
        <p:xfrm>
          <a:off x="310680" y="2105472"/>
          <a:ext cx="23762640" cy="114871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12547">
                <a:tc>
                  <a:txBody>
                    <a:bodyPr/>
                    <a:lstStyle/>
                    <a:p>
                      <a:pPr marL="457200" marR="0" lvl="0" indent="-457200" algn="l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Применение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доверенности в электронной форме в машиночитаемом виде с 1 апреля 2025 года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вместо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Карточки образцов подписей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 лицевым счетам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для подтверждения полномочия представителя участника казначейского сопровождения;</a:t>
                      </a:r>
                      <a:endParaRPr lang="ru-RU" sz="3200" dirty="0" smtClean="0"/>
                    </a:p>
                    <a:p>
                      <a:pPr marL="457200" marR="0" lvl="0" indent="-457200" algn="l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l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Открытие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лицевого счета (раздела на лицевом счете)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на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основании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сформированной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 форме электронного документа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карточки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контракта (договора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 с 17 марта 2025 года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;</a:t>
                      </a:r>
                    </a:p>
                    <a:p>
                      <a:pPr marL="457200" marR="0" lvl="0" indent="-457200" algn="l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l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Исключено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Заявление на открытие лицевого счета с 17 марта 2025 года;</a:t>
                      </a:r>
                      <a:endParaRPr lang="ru-RU" sz="3200" dirty="0" smtClean="0"/>
                    </a:p>
                    <a:p>
                      <a:pPr marL="457200" marR="0" lvl="0" indent="-457200" algn="l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Сокращен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срок проверки документов, представленных для резервирования и открытия лицевого счета до 1 рабочего дня;</a:t>
                      </a:r>
                      <a:endParaRPr lang="ru-RU" sz="3200" dirty="0" smtClean="0"/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Санкционирование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операций с целевыми средствами на лицевом счете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участника казначейского сопровождения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на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основании электронной карточки контракта (договора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 и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сформированного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 форме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электронного документа -  унифицированного электронного Акта с 17 марта 2025 года;</a:t>
                      </a: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Ответственность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за достоверность и соответствие информации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указанной в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электронной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карточке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контракта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условиям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государственного (муниципального)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контракта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договора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(соглашения),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контракта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(договора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),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несет государственный (муниципальный) заказчик, получатель бюджетных средств, заказчик по контракту (договору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);</a:t>
                      </a:r>
                      <a:endParaRPr dirty="0"/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Формирование Выписки из лицевых счетов, Приложения к Выпискам из лицевых счетов и Отчетов о состоянии лицевого счета осуществляется только по запросу клиента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 электронном виде и подписывается усиленной квалифицированной электронной подписью Федерального казначейства, квалифицированный сертификат ключа проверки которой содержит указание только на Федеральное казначейство в качестве владельца данного сертификата с 17 марта 2025 года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;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sz="3100" b="1" i="0" u="none" strike="noStrike" cap="none" spc="0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6" marB="7429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-1" y="1601416"/>
            <a:ext cx="24384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433" y="338258"/>
            <a:ext cx="3000551" cy="1047134"/>
          </a:xfrm>
          <a:prstGeom prst="rect">
            <a:avLst/>
          </a:prstGeom>
        </p:spPr>
      </p:pic>
      <p:sp>
        <p:nvSpPr>
          <p:cNvPr id="13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281232" y="12762656"/>
            <a:ext cx="936749" cy="792087"/>
          </a:xfrm>
        </p:spPr>
        <p:txBody>
          <a:bodyPr/>
          <a:lstStyle/>
          <a:p>
            <a:pPr>
              <a:defRPr/>
            </a:pPr>
            <a:r>
              <a:rPr lang="ru-RU" sz="2100" b="0" dirty="0" smtClean="0">
                <a:solidFill>
                  <a:srgbClr val="002060"/>
                </a:solidFill>
              </a:rPr>
              <a:t>6</a:t>
            </a:r>
            <a:endParaRPr lang="ru-RU" sz="2100" b="0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6208450" y="3595895"/>
            <a:ext cx="1219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endParaRPr lang="ru-RU" sz="2800" spc="-1" dirty="0">
              <a:solidFill>
                <a:srgbClr val="002060"/>
              </a:solidFill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2807905" name="TextBox 41"/>
          <p:cNvSpPr txBox="1"/>
          <p:nvPr/>
        </p:nvSpPr>
        <p:spPr bwMode="auto">
          <a:xfrm>
            <a:off x="0" y="161256"/>
            <a:ext cx="24412079" cy="1184930"/>
          </a:xfrm>
          <a:prstGeom prst="rect">
            <a:avLst/>
          </a:prstGeom>
          <a:noFill/>
        </p:spPr>
        <p:txBody>
          <a:bodyPr wrap="square" lIns="198115" tIns="99054" rIns="198115" bIns="99054" rtlCol="0">
            <a:spAutoFit/>
          </a:bodyPr>
          <a:lstStyle/>
          <a:p>
            <a:pPr algn="r">
              <a:defRPr/>
            </a:pP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Предусмотрено законодательными и нормативными правовыми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актами в 2025 году </a:t>
            </a:r>
            <a:endParaRPr lang="ru-RU" sz="3200" b="0" spc="-2" dirty="0">
              <a:solidFill>
                <a:srgbClr val="002060"/>
              </a:solidFill>
              <a:latin typeface="Century"/>
              <a:cs typeface="Calibri"/>
            </a:endParaRPr>
          </a:p>
          <a:p>
            <a:pPr algn="r">
              <a:defRPr/>
            </a:pP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и 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реализовано (реализуется) </a:t>
            </a:r>
            <a:r>
              <a:rPr lang="ru-RU" sz="3200" b="0" spc="-2" dirty="0">
                <a:solidFill>
                  <a:srgbClr val="002060"/>
                </a:solidFill>
                <a:latin typeface="Century"/>
                <a:cs typeface="Calibri"/>
              </a:rPr>
              <a:t>в ГИИС «Электронный бюджет</a:t>
            </a: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»</a:t>
            </a:r>
            <a:endParaRPr lang="ru-RU" sz="3200" dirty="0"/>
          </a:p>
        </p:txBody>
      </p:sp>
      <p:sp>
        <p:nvSpPr>
          <p:cNvPr id="1465778060" name="Полилиния 33"/>
          <p:cNvSpPr/>
          <p:nvPr/>
        </p:nvSpPr>
        <p:spPr bwMode="auto">
          <a:xfrm rot="16199969">
            <a:off x="4386726" y="3207722"/>
            <a:ext cx="2606079" cy="103222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2629" tIns="12629" rIns="12629" bIns="12629" numCol="1" spcCol="1728" anchor="ctr" anchorCtr="0">
            <a:noAutofit/>
          </a:bodyPr>
          <a:lstStyle/>
          <a:p>
            <a:pPr defTabSz="883765">
              <a:lnSpc>
                <a:spcPct val="90000"/>
              </a:lnSpc>
              <a:spcBef>
                <a:spcPts val="0"/>
              </a:spcBef>
              <a:defRPr/>
            </a:pPr>
            <a:endParaRPr lang="ru-RU" sz="21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graphicFrame>
        <p:nvGraphicFramePr>
          <p:cNvPr id="734687206" name="Таблиц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014414"/>
              </p:ext>
            </p:extLst>
          </p:nvPr>
        </p:nvGraphicFramePr>
        <p:xfrm>
          <a:off x="310680" y="1385392"/>
          <a:ext cx="23834648" cy="118026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834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02681">
                <a:tc>
                  <a:txBody>
                    <a:bodyPr/>
                    <a:lstStyle/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Отменено использование 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электронной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копии документа на бумажном носителе</a:t>
                      </a: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 созданной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посредством его сканирования и копии электронного документа (Сведения, утверждаются только через личные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кабинеты с 01.06.2025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г.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).</a:t>
                      </a:r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Дополнен нормой о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санкционировании в автоматическом режиме расходов (моментальные платежи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и реализовано с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01.06.2025 г.</a:t>
                      </a:r>
                      <a:endParaRPr dirty="0"/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Укрупнены </a:t>
                      </a: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коды источников поступлений целевых средств (с 72 до 21 кода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) с 01.06.2025 г.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(старые коды действуют до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01.01.2026 г.)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.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Включено положение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об одновременном представлении со Сведениями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: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0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 -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Информации о суммах неисполненных обязательств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по государственному (муниципальному) контракту, договору (соглашению), контракту (договору);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0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 - 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Информации о суммах произведенных кассовых выплат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;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0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 с даты его заключения до даты открытия лицевого счета (раздела), в случае, если положениями федеральных законов, правовых актов Правительства Российской Федерации устанавливается казначейское сопровождение (если ранее казначейское сопровождение средств не осуществлялось)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 01.06.2025 г. - реализация с 01.01.2026 г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. 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Дополнено нормой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 праве государственного (муниципального) заказчика, получателя бюджетных средств, заказчика, юридического лица, создавшего обособленное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(структурное) подразделение,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отозвать разрешение на утверждение Сведений или утвержденные им Сведения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, а также сформировать и утвердить уточненные под факт кассы Сведения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с 01.06.2025 г. – реализация с 01.01.2026 г.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1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5" marB="7429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11582500" name="Прямая соединительная линия 17"/>
          <p:cNvCxnSpPr>
            <a:cxnSpLocks/>
          </p:cNvCxnSpPr>
          <p:nvPr/>
        </p:nvCxnSpPr>
        <p:spPr bwMode="auto">
          <a:xfrm>
            <a:off x="0" y="1385392"/>
            <a:ext cx="243839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745808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432" y="161256"/>
            <a:ext cx="3000550" cy="1047133"/>
          </a:xfrm>
          <a:prstGeom prst="rect">
            <a:avLst/>
          </a:prstGeom>
        </p:spPr>
      </p:pic>
      <p:sp>
        <p:nvSpPr>
          <p:cNvPr id="895203429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352596" y="12834666"/>
            <a:ext cx="936748" cy="792086"/>
          </a:xfrm>
        </p:spPr>
        <p:txBody>
          <a:bodyPr/>
          <a:lstStyle/>
          <a:p>
            <a:pPr>
              <a:defRPr/>
            </a:pPr>
            <a:r>
              <a:rPr lang="ru-RU" sz="2100" b="0" dirty="0" smtClean="0">
                <a:solidFill>
                  <a:srgbClr val="002060"/>
                </a:solidFill>
              </a:rPr>
              <a:t>7</a:t>
            </a:r>
            <a:endParaRPr lang="ru-RU" sz="2100" b="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2807905" name="TextBox 41"/>
          <p:cNvSpPr txBox="1"/>
          <p:nvPr/>
        </p:nvSpPr>
        <p:spPr bwMode="auto">
          <a:xfrm>
            <a:off x="0" y="332867"/>
            <a:ext cx="24412079" cy="692485"/>
          </a:xfrm>
          <a:prstGeom prst="rect">
            <a:avLst/>
          </a:prstGeom>
          <a:noFill/>
        </p:spPr>
        <p:txBody>
          <a:bodyPr wrap="square" lIns="198115" tIns="99054" rIns="198115" bIns="99054" rtlCol="0">
            <a:spAutoFit/>
          </a:bodyPr>
          <a:lstStyle/>
          <a:p>
            <a:pPr algn="r">
              <a:defRPr/>
            </a:pPr>
            <a:r>
              <a:rPr lang="ru-RU" sz="3200" b="0" spc="-2" dirty="0" smtClean="0">
                <a:solidFill>
                  <a:srgbClr val="002060"/>
                </a:solidFill>
                <a:latin typeface="Century"/>
                <a:cs typeface="Calibri"/>
              </a:rPr>
              <a:t>РАЗВИТИЕ В 2026 -2027 ГОДАХ </a:t>
            </a:r>
            <a:endParaRPr lang="ru-RU" sz="3200" b="0" spc="-2" dirty="0">
              <a:solidFill>
                <a:srgbClr val="002060"/>
              </a:solidFill>
              <a:latin typeface="Century"/>
              <a:cs typeface="Calibri"/>
            </a:endParaRPr>
          </a:p>
        </p:txBody>
      </p:sp>
      <p:sp>
        <p:nvSpPr>
          <p:cNvPr id="1465778060" name="Полилиния 33"/>
          <p:cNvSpPr/>
          <p:nvPr/>
        </p:nvSpPr>
        <p:spPr bwMode="auto">
          <a:xfrm rot="16199969">
            <a:off x="4386726" y="3207722"/>
            <a:ext cx="2606079" cy="103222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2629" tIns="12629" rIns="12629" bIns="12629" numCol="1" spcCol="1728" anchor="ctr" anchorCtr="0">
            <a:noAutofit/>
          </a:bodyPr>
          <a:lstStyle/>
          <a:p>
            <a:pPr defTabSz="883765">
              <a:lnSpc>
                <a:spcPct val="90000"/>
              </a:lnSpc>
              <a:spcBef>
                <a:spcPts val="0"/>
              </a:spcBef>
              <a:defRPr/>
            </a:pPr>
            <a:endParaRPr lang="ru-RU" sz="2100" dirty="0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graphicFrame>
        <p:nvGraphicFramePr>
          <p:cNvPr id="734687206" name="Таблиц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885646"/>
              </p:ext>
            </p:extLst>
          </p:nvPr>
        </p:nvGraphicFramePr>
        <p:xfrm>
          <a:off x="310680" y="1529408"/>
          <a:ext cx="23834648" cy="118026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834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02681">
                <a:tc>
                  <a:txBody>
                    <a:bodyPr/>
                    <a:lstStyle/>
                    <a:p>
                      <a:pPr marL="0" marR="0" lvl="0" indent="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tabLst/>
                        <a:defRPr/>
                      </a:pPr>
                      <a:endParaRPr lang="ru-RU" sz="3100" b="0" i="0" u="none" strike="noStrike" cap="none" spc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Предусмотрен механизм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акцептования платежных поручений государственным заказчиком (заказчиком) </a:t>
                      </a:r>
                      <a:r>
                        <a:rPr lang="ru-RU" sz="3100" b="0" i="0" u="none" strike="noStrike" cap="none" spc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перед их направлением в ТОФК с 01.06.2025</a:t>
                      </a:r>
                      <a:r>
                        <a:rPr lang="ru-RU" sz="3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г. - реализация с 01.01.2026 г.</a:t>
                      </a:r>
                    </a:p>
                    <a:p>
                      <a:pPr marL="457200" marR="0" lvl="0" indent="-457200" algn="just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tabLst/>
                        <a:defRPr/>
                      </a:pPr>
                      <a:endParaRPr lang="ru-RU" sz="3200" dirty="0" smtClean="0"/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Интеграция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 с ГИИС «ЕИС» и ПУР «Электронный бюджет» в части получения ин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формации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 из Государственного контракта, Соглашения (договора) – электронные формуляры – реализация 01.01.2026 г.</a:t>
                      </a: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</a:endParaRP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Электронные формуляры Сметы контракта, Калькуляции, Спецификации – реализация с 01.01.2026 г.</a:t>
                      </a:r>
                    </a:p>
                    <a:p>
                      <a:pPr marL="457200" marR="0" indent="-4572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ü"/>
                        <a:defRPr/>
                      </a:pPr>
                      <a:endParaRPr lang="ru-RU" sz="31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</a:endParaRPr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3100" b="1" i="0" u="none" strike="noStrike" cap="none" spc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</a:t>
                      </a: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Электронные формуляры документов, которые используются при расширенном казначейском сопровождении – реализация с 01.01.2027 г.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3100" b="1" i="0" u="none" strike="noStrike" cap="none" spc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3100" b="1" i="0" u="none" strike="noStrike" cap="none" spc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Реестры Карточек контрактов и Актов приемки товаров,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 работ, услуг в ПИАО </a:t>
                      </a: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ГИИС «Электронный бюджет» - реализация </a:t>
                      </a:r>
                    </a:p>
                    <a:p>
                      <a:pPr marL="0" marR="0" lvl="0" indent="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</a:rPr>
                        <a:t>    01.01.2027 г.</a:t>
                      </a: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31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31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  <a:p>
                      <a:pPr marL="457200" marR="0" lvl="0" indent="-457200" algn="just" defTabSz="1828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31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latin typeface="Segoe UI Light"/>
                          <a:ea typeface="Segoe UI Light"/>
                          <a:cs typeface="Segoe UI Light"/>
                        </a:rPr>
                        <a:t>Мобильное приложение и т.д.</a:t>
                      </a:r>
                      <a:endParaRPr lang="ru-RU" sz="3100" b="1" i="0" u="none" strike="noStrike" cap="none" spc="0" dirty="0">
                        <a:ln>
                          <a:noFill/>
                        </a:ln>
                        <a:solidFill>
                          <a:srgbClr val="002060"/>
                        </a:solidFill>
                        <a:latin typeface="Segoe UI Light"/>
                        <a:ea typeface="Segoe UI Light"/>
                        <a:cs typeface="Segoe UI Light"/>
                      </a:endParaRPr>
                    </a:p>
                  </a:txBody>
                  <a:tcPr marL="148590" marR="148590" marT="74295" marB="7429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11582500" name="Прямая соединительная линия 17"/>
          <p:cNvCxnSpPr>
            <a:cxnSpLocks/>
          </p:cNvCxnSpPr>
          <p:nvPr/>
        </p:nvCxnSpPr>
        <p:spPr bwMode="auto">
          <a:xfrm>
            <a:off x="0" y="1385392"/>
            <a:ext cx="243839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745808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6432" y="161256"/>
            <a:ext cx="3000550" cy="1047133"/>
          </a:xfrm>
          <a:prstGeom prst="rect">
            <a:avLst/>
          </a:prstGeom>
        </p:spPr>
      </p:pic>
      <p:sp>
        <p:nvSpPr>
          <p:cNvPr id="895203429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352596" y="12834666"/>
            <a:ext cx="936748" cy="792086"/>
          </a:xfrm>
        </p:spPr>
        <p:txBody>
          <a:bodyPr/>
          <a:lstStyle/>
          <a:p>
            <a:pPr>
              <a:defRPr/>
            </a:pPr>
            <a:r>
              <a:rPr lang="ru-RU" sz="2100" b="0" dirty="0" smtClean="0">
                <a:solidFill>
                  <a:srgbClr val="002060"/>
                </a:solidFill>
              </a:rPr>
              <a:t>8</a:t>
            </a:r>
            <a:endParaRPr lang="ru-RU" sz="2100" b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0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t="-197" b="-1"/>
          <a:stretch/>
        </p:blipFill>
        <p:spPr bwMode="auto">
          <a:xfrm>
            <a:off x="12039481" y="-109788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 bwMode="auto"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6600" b="0" dirty="0">
                <a:solidFill>
                  <a:srgbClr val="17517F"/>
                </a:solidFill>
                <a:latin typeface="Segoe UI Light"/>
                <a:cs typeface="Segoe UI Light"/>
              </a:rPr>
              <a:t>Спасибо за внимание!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3867</TotalTime>
  <Words>818</Words>
  <Application>Microsoft Office PowerPoint</Application>
  <DocSecurity>0</DocSecurity>
  <PresentationFormat>Произвольный</PresentationFormat>
  <Paragraphs>82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Century</vt:lpstr>
      <vt:lpstr>Helvetica Neue</vt:lpstr>
      <vt:lpstr>Segoe UI Historic</vt:lpstr>
      <vt:lpstr>Segoe UI Light</vt:lpstr>
      <vt:lpstr>Times New Roman</vt:lpstr>
      <vt:lpstr>Wingdings</vt:lpstr>
      <vt:lpstr>Тема Office</vt:lpstr>
      <vt:lpstr>г.Кострома 2025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Серебрякова Зинаида Олеговна</dc:creator>
  <cp:keywords/>
  <dc:description/>
  <cp:lastModifiedBy>Виноградова Наталья Васильевна</cp:lastModifiedBy>
  <cp:revision>2937</cp:revision>
  <cp:lastPrinted>2025-09-16T13:59:41Z</cp:lastPrinted>
  <dcterms:modified xsi:type="dcterms:W3CDTF">2025-12-29T05:13:00Z</dcterms:modified>
  <cp:category/>
  <dc:identifier/>
  <cp:contentStatus/>
  <dc:language/>
  <cp:version/>
</cp:coreProperties>
</file>